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F71D-B3E4-43CA-997B-56911E84EAB1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930D-5540-477F-8A15-1CA757C9D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102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F71D-B3E4-43CA-997B-56911E84EAB1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930D-5540-477F-8A15-1CA757C9D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105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F71D-B3E4-43CA-997B-56911E84EAB1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930D-5540-477F-8A15-1CA757C9D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2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F71D-B3E4-43CA-997B-56911E84EAB1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930D-5540-477F-8A15-1CA757C9D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591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F71D-B3E4-43CA-997B-56911E84EAB1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930D-5540-477F-8A15-1CA757C9D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382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F71D-B3E4-43CA-997B-56911E84EAB1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930D-5540-477F-8A15-1CA757C9D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66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F71D-B3E4-43CA-997B-56911E84EAB1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930D-5540-477F-8A15-1CA757C9D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6479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F71D-B3E4-43CA-997B-56911E84EAB1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930D-5540-477F-8A15-1CA757C9D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455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F71D-B3E4-43CA-997B-56911E84EAB1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930D-5540-477F-8A15-1CA757C9D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8453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F71D-B3E4-43CA-997B-56911E84EAB1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930D-5540-477F-8A15-1CA757C9D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9727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F71D-B3E4-43CA-997B-56911E84EAB1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930D-5540-477F-8A15-1CA757C9D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82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CF71D-B3E4-43CA-997B-56911E84EAB1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3930D-5540-477F-8A15-1CA757C9D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380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41563" y="278823"/>
            <a:ext cx="11720945" cy="6359236"/>
          </a:xfrm>
        </p:spPr>
        <p:txBody>
          <a:bodyPr>
            <a:normAutofit/>
          </a:bodyPr>
          <a:lstStyle/>
          <a:p>
            <a:pPr algn="l"/>
            <a:endParaRPr lang="it-IT" sz="7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/>
            <a:r>
              <a:rPr lang="it-IT" sz="7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TORTA DI </a:t>
            </a:r>
          </a:p>
          <a:p>
            <a:pPr algn="l"/>
            <a:r>
              <a:rPr lang="it-IT" sz="7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	CILIEGIE</a:t>
            </a:r>
            <a:endParaRPr lang="it-IT" sz="7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Beneficios de las cerezas | Mo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1" b="5491"/>
          <a:stretch/>
        </p:blipFill>
        <p:spPr bwMode="auto">
          <a:xfrm>
            <a:off x="6568780" y="3075708"/>
            <a:ext cx="5238468" cy="3763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03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4691" y="166255"/>
            <a:ext cx="11734800" cy="6511636"/>
          </a:xfrm>
        </p:spPr>
        <p:txBody>
          <a:bodyPr/>
          <a:lstStyle/>
          <a:p>
            <a:endParaRPr lang="it-IT" dirty="0" smtClean="0"/>
          </a:p>
          <a:p>
            <a:r>
              <a:rPr lang="it-IT" sz="3200" dirty="0" smtClean="0">
                <a:solidFill>
                  <a:srgbClr val="FF0000"/>
                </a:solidFill>
              </a:rPr>
              <a:t>BAMBINI…SIETE PRONTI A PREPARE INSIEME ALLA VOSTRA MAMMA </a:t>
            </a:r>
          </a:p>
          <a:p>
            <a:r>
              <a:rPr lang="it-IT" sz="3200" dirty="0" smtClean="0">
                <a:solidFill>
                  <a:srgbClr val="FF0000"/>
                </a:solidFill>
              </a:rPr>
              <a:t>UNA BUONISSIMA TORTA DI CILIEGIE </a:t>
            </a:r>
          </a:p>
          <a:p>
            <a:r>
              <a:rPr lang="it-IT" sz="3200" dirty="0" smtClean="0">
                <a:solidFill>
                  <a:srgbClr val="FF0000"/>
                </a:solidFill>
              </a:rPr>
              <a:t>DA MANGIARE A MERENDA?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2050" name="Picture 2" descr="Foto Bambini Cuochi, Immagini E Vettoria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19" y="2815503"/>
            <a:ext cx="6256770" cy="342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43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8884" y="110836"/>
            <a:ext cx="12002279" cy="6747163"/>
          </a:xfrm>
        </p:spPr>
        <p:txBody>
          <a:bodyPr/>
          <a:lstStyle/>
          <a:p>
            <a:pPr algn="l"/>
            <a:r>
              <a:rPr lang="it-IT" sz="2800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INGREDIENTI:</a:t>
            </a:r>
          </a:p>
          <a:p>
            <a:pPr algn="l"/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074" name="Picture 2" descr="La Ciliegia e il nocciolo, caratteristiche e rischi per bambini da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91" y="709418"/>
            <a:ext cx="2202583" cy="169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488411" y="1609989"/>
            <a:ext cx="2241261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latin typeface="Century Schoolbook" panose="02040604050505020304" pitchFamily="18" charset="0"/>
              </a:rPr>
              <a:t>450 g di ciliegie</a:t>
            </a:r>
            <a:endParaRPr lang="it-IT" sz="2000" dirty="0">
              <a:latin typeface="Century Schoolbook" panose="02040604050505020304" pitchFamily="18" charset="0"/>
            </a:endParaRPr>
          </a:p>
        </p:txBody>
      </p:sp>
      <p:pic>
        <p:nvPicPr>
          <p:cNvPr id="3076" name="Picture 4" descr="Fecola - Di patate - A cosa serve - Torta con fecola di patate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1" r="35111"/>
          <a:stretch/>
        </p:blipFill>
        <p:spPr bwMode="auto">
          <a:xfrm>
            <a:off x="1265965" y="4910174"/>
            <a:ext cx="1674945" cy="148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3164394" y="2872454"/>
            <a:ext cx="2258561" cy="5986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>
                <a:latin typeface="Century Schoolbook" panose="02040604050505020304" pitchFamily="18" charset="0"/>
              </a:rPr>
              <a:t>1</a:t>
            </a:r>
            <a:r>
              <a:rPr lang="it-IT" sz="2000" dirty="0" smtClean="0">
                <a:latin typeface="Century Schoolbook" panose="02040604050505020304" pitchFamily="18" charset="0"/>
              </a:rPr>
              <a:t>50 g di zucchero</a:t>
            </a:r>
            <a:endParaRPr lang="it-IT" sz="2000" dirty="0">
              <a:latin typeface="Century Schoolbook" panose="020406040505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197510" y="5535363"/>
            <a:ext cx="2326358" cy="6284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>
                <a:latin typeface="Century Schoolbook" panose="02040604050505020304" pitchFamily="18" charset="0"/>
              </a:rPr>
              <a:t>9</a:t>
            </a:r>
            <a:r>
              <a:rPr lang="it-IT" sz="2000" dirty="0" smtClean="0">
                <a:latin typeface="Century Schoolbook" panose="02040604050505020304" pitchFamily="18" charset="0"/>
              </a:rPr>
              <a:t>0 g di fecola di patate</a:t>
            </a:r>
            <a:endParaRPr lang="it-IT" sz="2000" dirty="0">
              <a:latin typeface="Century Schoolbook" panose="02040604050505020304" pitchFamily="18" charset="0"/>
            </a:endParaRPr>
          </a:p>
        </p:txBody>
      </p:sp>
      <p:pic>
        <p:nvPicPr>
          <p:cNvPr id="3078" name="Picture 6" descr="10 semplici passi per eliminare lo zucchero dalla tua die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85" y="2750852"/>
            <a:ext cx="1994143" cy="105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aneangeli - Lievito Vaniglinato per Dolci, Lievitazione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3086">
            <a:off x="5469573" y="248595"/>
            <a:ext cx="1342582" cy="215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6795397" y="461581"/>
            <a:ext cx="4357512" cy="6128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latin typeface="Century Schoolbook" panose="02040604050505020304" pitchFamily="18" charset="0"/>
              </a:rPr>
              <a:t>16 g di lievito in polvere per dolci</a:t>
            </a:r>
            <a:endParaRPr lang="it-IT" sz="2000" dirty="0">
              <a:latin typeface="Century Schoolbook" panose="020406040505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9383599" y="2725343"/>
            <a:ext cx="2337346" cy="64205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>
                <a:latin typeface="Century Schoolbook" panose="02040604050505020304" pitchFamily="18" charset="0"/>
              </a:rPr>
              <a:t>1</a:t>
            </a:r>
            <a:r>
              <a:rPr lang="it-IT" sz="2000" dirty="0" smtClean="0">
                <a:latin typeface="Century Schoolbook" panose="02040604050505020304" pitchFamily="18" charset="0"/>
              </a:rPr>
              <a:t>50 g di farina 00</a:t>
            </a:r>
            <a:endParaRPr lang="it-IT" sz="2000" dirty="0">
              <a:latin typeface="Century Schoolbook" panose="02040604050505020304" pitchFamily="18" charset="0"/>
            </a:endParaRPr>
          </a:p>
        </p:txBody>
      </p:sp>
      <p:pic>
        <p:nvPicPr>
          <p:cNvPr id="3082" name="Picture 10" descr="Farina: varietà principali e come sceglier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514" y="2399559"/>
            <a:ext cx="1491912" cy="149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on 3 uova al giorno campi cent'anni e senza alzare il colesterolo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50" y="3484417"/>
            <a:ext cx="1741740" cy="11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tangolo 15"/>
          <p:cNvSpPr/>
          <p:nvPr/>
        </p:nvSpPr>
        <p:spPr>
          <a:xfrm>
            <a:off x="6621690" y="3838365"/>
            <a:ext cx="111969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latin typeface="Century Schoolbook" panose="02040604050505020304" pitchFamily="18" charset="0"/>
              </a:rPr>
              <a:t>3 uova</a:t>
            </a:r>
            <a:endParaRPr lang="it-IT" sz="2000" dirty="0">
              <a:latin typeface="Century Schoolbook" panose="02040604050505020304" pitchFamily="18" charset="0"/>
            </a:endParaRPr>
          </a:p>
        </p:txBody>
      </p:sp>
      <p:pic>
        <p:nvPicPr>
          <p:cNvPr id="3088" name="Picture 16" descr="Burro, caratteristiche e ricette - La rubrica di Buonissim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690" y="5263505"/>
            <a:ext cx="2210292" cy="126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tangolo 17"/>
          <p:cNvSpPr/>
          <p:nvPr/>
        </p:nvSpPr>
        <p:spPr>
          <a:xfrm>
            <a:off x="9088582" y="5263506"/>
            <a:ext cx="2632363" cy="11721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latin typeface="Century Schoolbook" panose="02040604050505020304" pitchFamily="18" charset="0"/>
              </a:rPr>
              <a:t>100 g di burro a temperatura ambiente</a:t>
            </a:r>
            <a:endParaRPr lang="it-IT" sz="20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1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04800" y="235526"/>
            <a:ext cx="11762508" cy="6511637"/>
          </a:xfrm>
        </p:spPr>
        <p:txBody>
          <a:bodyPr/>
          <a:lstStyle/>
          <a:p>
            <a:r>
              <a:rPr lang="it-IT" sz="3200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PROCEDIMENTO…</a:t>
            </a:r>
          </a:p>
          <a:p>
            <a:pPr algn="l"/>
            <a:endParaRPr lang="it-IT" dirty="0" smtClean="0"/>
          </a:p>
          <a:p>
            <a:pPr algn="l"/>
            <a:r>
              <a:rPr lang="it-IT" dirty="0" smtClean="0">
                <a:latin typeface="Century Schoolbook" panose="02040604050505020304" pitchFamily="18" charset="0"/>
              </a:rPr>
              <a:t>Per </a:t>
            </a:r>
            <a:r>
              <a:rPr lang="it-IT" dirty="0">
                <a:latin typeface="Century Schoolbook" panose="02040604050505020304" pitchFamily="18" charset="0"/>
              </a:rPr>
              <a:t>preparare la torta di ciliegie iniziate denocciolando </a:t>
            </a:r>
            <a:endParaRPr lang="it-IT" dirty="0" smtClean="0">
              <a:latin typeface="Century Schoolbook" panose="02040604050505020304" pitchFamily="18" charset="0"/>
            </a:endParaRPr>
          </a:p>
          <a:p>
            <a:pPr algn="l"/>
            <a:r>
              <a:rPr lang="it-IT" dirty="0" smtClean="0">
                <a:latin typeface="Century Schoolbook" panose="02040604050505020304" pitchFamily="18" charset="0"/>
              </a:rPr>
              <a:t>le </a:t>
            </a:r>
            <a:r>
              <a:rPr lang="it-IT" dirty="0">
                <a:latin typeface="Century Schoolbook" panose="02040604050505020304" pitchFamily="18" charset="0"/>
              </a:rPr>
              <a:t>ciliegie con un coltellino  oppure con l’apposito </a:t>
            </a:r>
            <a:endParaRPr lang="it-IT" dirty="0" smtClean="0">
              <a:latin typeface="Century Schoolbook" panose="02040604050505020304" pitchFamily="18" charset="0"/>
            </a:endParaRPr>
          </a:p>
          <a:p>
            <a:pPr algn="l"/>
            <a:r>
              <a:rPr lang="it-IT" dirty="0" smtClean="0">
                <a:latin typeface="Century Schoolbook" panose="02040604050505020304" pitchFamily="18" charset="0"/>
              </a:rPr>
              <a:t>snocciolatore </a:t>
            </a:r>
            <a:r>
              <a:rPr lang="it-IT" dirty="0">
                <a:latin typeface="Century Schoolbook" panose="02040604050505020304" pitchFamily="18" charset="0"/>
              </a:rPr>
              <a:t>se lo possedete e dividetele a metà. </a:t>
            </a:r>
            <a:endParaRPr lang="it-IT" dirty="0" smtClean="0">
              <a:latin typeface="Century Schoolbook" panose="02040604050505020304" pitchFamily="18" charset="0"/>
            </a:endParaRPr>
          </a:p>
          <a:p>
            <a:pPr algn="l"/>
            <a:endParaRPr lang="it-IT" dirty="0" smtClean="0"/>
          </a:p>
          <a:p>
            <a:pPr algn="l"/>
            <a:endParaRPr lang="it-IT" dirty="0"/>
          </a:p>
          <a:p>
            <a:pPr algn="l"/>
            <a:endParaRPr lang="it-IT" dirty="0" smtClean="0"/>
          </a:p>
          <a:p>
            <a:pPr algn="l"/>
            <a:r>
              <a:rPr lang="it-IT" dirty="0" smtClean="0"/>
              <a:t>	</a:t>
            </a:r>
            <a:endParaRPr lang="it-IT" dirty="0"/>
          </a:p>
          <a:p>
            <a:pPr algn="l"/>
            <a:r>
              <a:rPr lang="it-IT" dirty="0" smtClean="0">
                <a:latin typeface="Century Schoolbook" panose="02040604050505020304" pitchFamily="18" charset="0"/>
              </a:rPr>
              <a:t>In </a:t>
            </a:r>
            <a:r>
              <a:rPr lang="it-IT" dirty="0">
                <a:latin typeface="Century Schoolbook" panose="02040604050505020304" pitchFamily="18" charset="0"/>
              </a:rPr>
              <a:t>una ciotola versate lo zucchero e il burro </a:t>
            </a:r>
            <a:endParaRPr lang="it-IT" dirty="0" smtClean="0">
              <a:latin typeface="Century Schoolbook" panose="02040604050505020304" pitchFamily="18" charset="0"/>
            </a:endParaRPr>
          </a:p>
          <a:p>
            <a:pPr algn="l"/>
            <a:r>
              <a:rPr lang="it-IT" dirty="0" smtClean="0">
                <a:latin typeface="Century Schoolbook" panose="02040604050505020304" pitchFamily="18" charset="0"/>
              </a:rPr>
              <a:t>a </a:t>
            </a:r>
            <a:r>
              <a:rPr lang="it-IT" dirty="0">
                <a:latin typeface="Century Schoolbook" panose="02040604050505020304" pitchFamily="18" charset="0"/>
              </a:rPr>
              <a:t>pezzetti a temperatura </a:t>
            </a:r>
            <a:r>
              <a:rPr lang="it-IT" dirty="0" smtClean="0">
                <a:latin typeface="Century Schoolbook" panose="02040604050505020304" pitchFamily="18" charset="0"/>
              </a:rPr>
              <a:t>ambiente, e lavorate il </a:t>
            </a:r>
          </a:p>
          <a:p>
            <a:pPr algn="l"/>
            <a:r>
              <a:rPr lang="it-IT" dirty="0" smtClean="0">
                <a:latin typeface="Century Schoolbook" panose="02040604050505020304" pitchFamily="18" charset="0"/>
              </a:rPr>
              <a:t>composto </a:t>
            </a:r>
            <a:r>
              <a:rPr lang="it-IT" dirty="0">
                <a:latin typeface="Century Schoolbook" panose="02040604050505020304" pitchFamily="18" charset="0"/>
              </a:rPr>
              <a:t>con le fruste </a:t>
            </a:r>
            <a:r>
              <a:rPr lang="it-IT" dirty="0" smtClean="0">
                <a:latin typeface="Century Schoolbook" panose="02040604050505020304" pitchFamily="18" charset="0"/>
              </a:rPr>
              <a:t>elettriche</a:t>
            </a:r>
            <a:r>
              <a:rPr lang="it-IT" dirty="0">
                <a:latin typeface="Century Schoolbook" panose="02040604050505020304" pitchFamily="18" charset="0"/>
              </a:rPr>
              <a:t> fino </a:t>
            </a:r>
            <a:r>
              <a:rPr lang="it-IT" dirty="0" smtClean="0">
                <a:latin typeface="Century Schoolbook" panose="02040604050505020304" pitchFamily="18" charset="0"/>
              </a:rPr>
              <a:t>ad </a:t>
            </a:r>
            <a:endParaRPr lang="it-IT" dirty="0" smtClean="0">
              <a:latin typeface="Century Schoolbook" panose="02040604050505020304" pitchFamily="18" charset="0"/>
            </a:endParaRPr>
          </a:p>
          <a:p>
            <a:pPr algn="l"/>
            <a:r>
              <a:rPr lang="it-IT" dirty="0" smtClean="0">
                <a:latin typeface="Century Schoolbook" panose="02040604050505020304" pitchFamily="18" charset="0"/>
              </a:rPr>
              <a:t>ottenere </a:t>
            </a:r>
            <a:r>
              <a:rPr lang="it-IT" dirty="0">
                <a:latin typeface="Century Schoolbook" panose="02040604050505020304" pitchFamily="18" charset="0"/>
              </a:rPr>
              <a:t>un crema.</a:t>
            </a:r>
            <a:endParaRPr lang="it-IT" sz="2800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098" name="Picture 2" descr="burro e zucchero – Senza Lin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526" y="3693108"/>
            <a:ext cx="3477489" cy="26081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10781"/>
          <a:stretch/>
        </p:blipFill>
        <p:spPr>
          <a:xfrm rot="976846">
            <a:off x="8744967" y="970254"/>
            <a:ext cx="1750608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8558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46364" y="110835"/>
            <a:ext cx="11623962" cy="6580909"/>
          </a:xfrm>
        </p:spPr>
        <p:txBody>
          <a:bodyPr/>
          <a:lstStyle/>
          <a:p>
            <a:pPr algn="l"/>
            <a:endParaRPr lang="it-IT" dirty="0" smtClean="0"/>
          </a:p>
          <a:p>
            <a:pPr algn="l"/>
            <a:r>
              <a:rPr lang="it-IT" dirty="0" smtClean="0">
                <a:latin typeface="Century Schoolbook" panose="02040604050505020304" pitchFamily="18" charset="0"/>
              </a:rPr>
              <a:t>Aggiungete </a:t>
            </a:r>
            <a:r>
              <a:rPr lang="it-IT" dirty="0">
                <a:latin typeface="Century Schoolbook" panose="02040604050505020304" pitchFamily="18" charset="0"/>
              </a:rPr>
              <a:t>le </a:t>
            </a:r>
            <a:r>
              <a:rPr lang="it-IT" dirty="0" smtClean="0">
                <a:latin typeface="Century Schoolbook" panose="02040604050505020304" pitchFamily="18" charset="0"/>
              </a:rPr>
              <a:t>uova</a:t>
            </a:r>
            <a:r>
              <a:rPr lang="it-IT" dirty="0">
                <a:latin typeface="Century Schoolbook" panose="02040604050505020304" pitchFamily="18" charset="0"/>
              </a:rPr>
              <a:t> e continuate a sbattere con le fruste </a:t>
            </a:r>
            <a:endParaRPr lang="it-IT" dirty="0" smtClean="0">
              <a:latin typeface="Century Schoolbook" panose="02040604050505020304" pitchFamily="18" charset="0"/>
            </a:endParaRPr>
          </a:p>
          <a:p>
            <a:pPr algn="l"/>
            <a:r>
              <a:rPr lang="it-IT" dirty="0" smtClean="0">
                <a:latin typeface="Century Schoolbook" panose="02040604050505020304" pitchFamily="18" charset="0"/>
              </a:rPr>
              <a:t>a </a:t>
            </a:r>
            <a:r>
              <a:rPr lang="it-IT" dirty="0">
                <a:latin typeface="Century Schoolbook" panose="02040604050505020304" pitchFamily="18" charset="0"/>
              </a:rPr>
              <a:t>velocità </a:t>
            </a:r>
            <a:r>
              <a:rPr lang="it-IT" dirty="0" smtClean="0">
                <a:latin typeface="Century Schoolbook" panose="02040604050505020304" pitchFamily="18" charset="0"/>
              </a:rPr>
              <a:t>media</a:t>
            </a:r>
            <a:r>
              <a:rPr lang="it-IT" dirty="0">
                <a:latin typeface="Century Schoolbook" panose="02040604050505020304" pitchFamily="18" charset="0"/>
              </a:rPr>
              <a:t> finché non saranno </a:t>
            </a:r>
            <a:r>
              <a:rPr lang="it-IT" dirty="0" smtClean="0">
                <a:latin typeface="Century Schoolbook" panose="02040604050505020304" pitchFamily="18" charset="0"/>
              </a:rPr>
              <a:t>incorporate.</a:t>
            </a:r>
            <a:r>
              <a:rPr lang="it-IT" dirty="0">
                <a:latin typeface="Century Schoolbook" panose="02040604050505020304" pitchFamily="18" charset="0"/>
              </a:rPr>
              <a:t> </a:t>
            </a:r>
            <a:endParaRPr lang="it-IT" dirty="0" smtClean="0">
              <a:latin typeface="Century Schoolbook" panose="02040604050505020304" pitchFamily="18" charset="0"/>
            </a:endParaRPr>
          </a:p>
          <a:p>
            <a:pPr algn="l"/>
            <a:endParaRPr lang="it-IT" dirty="0"/>
          </a:p>
          <a:p>
            <a:pPr algn="l"/>
            <a:endParaRPr lang="it-IT" dirty="0" smtClean="0"/>
          </a:p>
          <a:p>
            <a:pPr algn="l"/>
            <a:endParaRPr lang="it-IT" dirty="0" smtClean="0"/>
          </a:p>
          <a:p>
            <a:endParaRPr lang="it-IT" dirty="0"/>
          </a:p>
          <a:p>
            <a:r>
              <a:rPr lang="it-IT" dirty="0" smtClean="0">
                <a:latin typeface="Century Schoolbook" panose="02040604050505020304" pitchFamily="18" charset="0"/>
              </a:rPr>
              <a:t>Setacciate </a:t>
            </a:r>
            <a:r>
              <a:rPr lang="it-IT" dirty="0">
                <a:latin typeface="Century Schoolbook" panose="02040604050505020304" pitchFamily="18" charset="0"/>
              </a:rPr>
              <a:t>tutte le polveri </a:t>
            </a:r>
            <a:r>
              <a:rPr lang="it-IT" dirty="0" smtClean="0">
                <a:latin typeface="Century Schoolbook" panose="02040604050505020304" pitchFamily="18" charset="0"/>
              </a:rPr>
              <a:t>(farina, fecola e </a:t>
            </a:r>
            <a:r>
              <a:rPr lang="it-IT" dirty="0">
                <a:latin typeface="Century Schoolbook" panose="02040604050505020304" pitchFamily="18" charset="0"/>
              </a:rPr>
              <a:t>lievito) sul composto </a:t>
            </a:r>
            <a:r>
              <a:rPr lang="it-IT" dirty="0" smtClean="0">
                <a:latin typeface="Century Schoolbook" panose="02040604050505020304" pitchFamily="18" charset="0"/>
              </a:rPr>
              <a:t>ottenuto</a:t>
            </a:r>
            <a:r>
              <a:rPr lang="it-IT" dirty="0">
                <a:latin typeface="Century Schoolbook" panose="02040604050505020304" pitchFamily="18" charset="0"/>
              </a:rPr>
              <a:t> e mescolate il </a:t>
            </a:r>
            <a:r>
              <a:rPr lang="it-IT" dirty="0" smtClean="0">
                <a:latin typeface="Century Schoolbook" panose="02040604050505020304" pitchFamily="18" charset="0"/>
              </a:rPr>
              <a:t>tutto</a:t>
            </a:r>
            <a:r>
              <a:rPr lang="it-IT" dirty="0">
                <a:latin typeface="Century Schoolbook" panose="02040604050505020304" pitchFamily="18" charset="0"/>
              </a:rPr>
              <a:t> per amalgamare </a:t>
            </a:r>
            <a:r>
              <a:rPr lang="it-IT" dirty="0" smtClean="0">
                <a:latin typeface="Century Schoolbook" panose="02040604050505020304" pitchFamily="18" charset="0"/>
              </a:rPr>
              <a:t>gli ingredienti.</a:t>
            </a:r>
          </a:p>
          <a:p>
            <a:pPr algn="l"/>
            <a:endParaRPr lang="it-IT" dirty="0"/>
          </a:p>
        </p:txBody>
      </p:sp>
      <p:pic>
        <p:nvPicPr>
          <p:cNvPr id="5122" name="Picture 2" descr="Guida Come Montare Uova e Zucchero Perfettamente - Il Club dell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738" y="1052946"/>
            <a:ext cx="3383818" cy="19057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4" name="Picture 4" descr="Cucina Green: SETACCIARE LA FARINA - ECCO A COSA SE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407" y="4529425"/>
            <a:ext cx="2667000" cy="17716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756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18655" y="0"/>
            <a:ext cx="11346872" cy="6858000"/>
          </a:xfrm>
        </p:spPr>
        <p:txBody>
          <a:bodyPr/>
          <a:lstStyle/>
          <a:p>
            <a:pPr algn="l"/>
            <a:endParaRPr lang="it-IT" dirty="0" smtClean="0"/>
          </a:p>
          <a:p>
            <a:pPr algn="just"/>
            <a:r>
              <a:rPr lang="it-IT" dirty="0" smtClean="0">
                <a:latin typeface="Century Schoolbook" panose="02040604050505020304" pitchFamily="18" charset="0"/>
              </a:rPr>
              <a:t>Imburrate </a:t>
            </a:r>
            <a:r>
              <a:rPr lang="it-IT" dirty="0">
                <a:latin typeface="Century Schoolbook" panose="02040604050505020304" pitchFamily="18" charset="0"/>
              </a:rPr>
              <a:t>una tortiera del diametro di 20 cm e versate </a:t>
            </a:r>
            <a:endParaRPr lang="it-IT" dirty="0" smtClean="0">
              <a:latin typeface="Century Schoolbook" panose="02040604050505020304" pitchFamily="18" charset="0"/>
            </a:endParaRPr>
          </a:p>
          <a:p>
            <a:pPr algn="just"/>
            <a:r>
              <a:rPr lang="it-IT" dirty="0" smtClean="0">
                <a:latin typeface="Century Schoolbook" panose="02040604050505020304" pitchFamily="18" charset="0"/>
              </a:rPr>
              <a:t>una </a:t>
            </a:r>
            <a:r>
              <a:rPr lang="it-IT" dirty="0">
                <a:latin typeface="Century Schoolbook" panose="02040604050505020304" pitchFamily="18" charset="0"/>
              </a:rPr>
              <a:t>cucchiaiata d’impasto sul fondo della </a:t>
            </a:r>
            <a:r>
              <a:rPr lang="it-IT" dirty="0" smtClean="0">
                <a:latin typeface="Century Schoolbook" panose="02040604050505020304" pitchFamily="18" charset="0"/>
              </a:rPr>
              <a:t>tortiera; </a:t>
            </a:r>
          </a:p>
          <a:p>
            <a:pPr algn="just"/>
            <a:r>
              <a:rPr lang="it-IT" dirty="0" smtClean="0">
                <a:latin typeface="Century Schoolbook" panose="02040604050505020304" pitchFamily="18" charset="0"/>
              </a:rPr>
              <a:t>disponete </a:t>
            </a:r>
            <a:r>
              <a:rPr lang="it-IT" dirty="0">
                <a:latin typeface="Century Schoolbook" panose="02040604050505020304" pitchFamily="18" charset="0"/>
              </a:rPr>
              <a:t>uniformemente </a:t>
            </a:r>
            <a:r>
              <a:rPr lang="it-IT" dirty="0" smtClean="0">
                <a:latin typeface="Century Schoolbook" panose="02040604050505020304" pitchFamily="18" charset="0"/>
              </a:rPr>
              <a:t>l’impasto</a:t>
            </a:r>
            <a:r>
              <a:rPr lang="it-IT" dirty="0">
                <a:latin typeface="Century Schoolbook" panose="02040604050505020304" pitchFamily="18" charset="0"/>
              </a:rPr>
              <a:t> e posizionatevi </a:t>
            </a:r>
            <a:endParaRPr lang="it-IT" dirty="0" smtClean="0">
              <a:latin typeface="Century Schoolbook" panose="02040604050505020304" pitchFamily="18" charset="0"/>
            </a:endParaRPr>
          </a:p>
          <a:p>
            <a:pPr algn="just"/>
            <a:r>
              <a:rPr lang="it-IT" dirty="0" smtClean="0">
                <a:latin typeface="Century Schoolbook" panose="02040604050505020304" pitchFamily="18" charset="0"/>
              </a:rPr>
              <a:t>in </a:t>
            </a:r>
            <a:r>
              <a:rPr lang="it-IT" dirty="0">
                <a:latin typeface="Century Schoolbook" panose="02040604050505020304" pitchFamily="18" charset="0"/>
              </a:rPr>
              <a:t>superficie una parte delle ciliegie </a:t>
            </a:r>
            <a:endParaRPr lang="it-IT" dirty="0" smtClean="0">
              <a:latin typeface="Century Schoolbook" panose="02040604050505020304" pitchFamily="18" charset="0"/>
            </a:endParaRPr>
          </a:p>
          <a:p>
            <a:pPr algn="just"/>
            <a:r>
              <a:rPr lang="it-IT" dirty="0" smtClean="0">
                <a:latin typeface="Century Schoolbook" panose="02040604050505020304" pitchFamily="18" charset="0"/>
              </a:rPr>
              <a:t>creando </a:t>
            </a:r>
            <a:r>
              <a:rPr lang="it-IT" dirty="0">
                <a:latin typeface="Century Schoolbook" panose="02040604050505020304" pitchFamily="18" charset="0"/>
              </a:rPr>
              <a:t>uno strato senza sovrapporle, disponendole </a:t>
            </a:r>
            <a:endParaRPr lang="it-IT" dirty="0" smtClean="0">
              <a:latin typeface="Century Schoolbook" panose="02040604050505020304" pitchFamily="18" charset="0"/>
            </a:endParaRPr>
          </a:p>
          <a:p>
            <a:pPr algn="just"/>
            <a:r>
              <a:rPr lang="it-IT" dirty="0" smtClean="0">
                <a:latin typeface="Century Schoolbook" panose="02040604050505020304" pitchFamily="18" charset="0"/>
              </a:rPr>
              <a:t>con </a:t>
            </a:r>
            <a:r>
              <a:rPr lang="it-IT" dirty="0">
                <a:latin typeface="Century Schoolbook" panose="02040604050505020304" pitchFamily="18" charset="0"/>
              </a:rPr>
              <a:t>la parte tagliata rivolta verso il </a:t>
            </a:r>
            <a:r>
              <a:rPr lang="it-IT" dirty="0" smtClean="0">
                <a:latin typeface="Century Schoolbook" panose="02040604050505020304" pitchFamily="18" charset="0"/>
              </a:rPr>
              <a:t>basso.</a:t>
            </a:r>
            <a:r>
              <a:rPr lang="it-IT" dirty="0">
                <a:latin typeface="Century Schoolbook" panose="02040604050505020304" pitchFamily="18" charset="0"/>
              </a:rPr>
              <a:t> </a:t>
            </a:r>
            <a:endParaRPr lang="it-IT" dirty="0" smtClean="0">
              <a:latin typeface="Century Schoolbook" panose="02040604050505020304" pitchFamily="18" charset="0"/>
            </a:endParaRPr>
          </a:p>
          <a:p>
            <a:pPr algn="just"/>
            <a:endParaRPr lang="it-IT" dirty="0">
              <a:latin typeface="Century Schoolbook" panose="02040604050505020304" pitchFamily="18" charset="0"/>
            </a:endParaRPr>
          </a:p>
          <a:p>
            <a:pPr algn="just"/>
            <a:r>
              <a:rPr lang="it-IT" dirty="0" smtClean="0">
                <a:latin typeface="Century Schoolbook" panose="02040604050505020304" pitchFamily="18" charset="0"/>
              </a:rPr>
              <a:t>Frullate </a:t>
            </a:r>
            <a:r>
              <a:rPr lang="it-IT" dirty="0">
                <a:latin typeface="Century Schoolbook" panose="02040604050505020304" pitchFamily="18" charset="0"/>
              </a:rPr>
              <a:t>con un frullatore a immersione un cucchiaio di ciliegie fresche (13-14) e versate il composto sulle ciliegie disposte a </a:t>
            </a:r>
            <a:r>
              <a:rPr lang="it-IT" dirty="0" smtClean="0">
                <a:latin typeface="Century Schoolbook" panose="02040604050505020304" pitchFamily="18" charset="0"/>
              </a:rPr>
              <a:t>raggiera: </a:t>
            </a:r>
            <a:r>
              <a:rPr lang="it-IT" dirty="0">
                <a:latin typeface="Century Schoolbook" panose="02040604050505020304" pitchFamily="18" charset="0"/>
              </a:rPr>
              <a:t>servirà giusto per dare una parte un po' più “caramellata” che si formerà poi in cottura.</a:t>
            </a:r>
            <a:endParaRPr lang="it-IT" dirty="0" smtClean="0">
              <a:latin typeface="Century Schoolbook" panose="02040604050505020304" pitchFamily="18" charset="0"/>
            </a:endParaRPr>
          </a:p>
          <a:p>
            <a:pPr algn="just"/>
            <a:endParaRPr lang="it-IT" dirty="0"/>
          </a:p>
        </p:txBody>
      </p:sp>
      <p:pic>
        <p:nvPicPr>
          <p:cNvPr id="6146" name="Picture 2" descr="come-imburrare-la-teglia - Dora Fashion Space - Fashion and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r="7207" b="4485"/>
          <a:stretch/>
        </p:blipFill>
        <p:spPr bwMode="auto">
          <a:xfrm>
            <a:off x="8285016" y="956669"/>
            <a:ext cx="2889869" cy="2326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5197" t="7638" r="2743" b="18135"/>
          <a:stretch/>
        </p:blipFill>
        <p:spPr>
          <a:xfrm>
            <a:off x="4842164" y="5140035"/>
            <a:ext cx="2078182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2672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3236" y="221673"/>
            <a:ext cx="11582400" cy="6386945"/>
          </a:xfrm>
        </p:spPr>
        <p:txBody>
          <a:bodyPr/>
          <a:lstStyle/>
          <a:p>
            <a:pPr algn="l"/>
            <a:endParaRPr lang="it-IT" dirty="0" smtClean="0">
              <a:latin typeface="Century Schoolbook" panose="02040604050505020304" pitchFamily="18" charset="0"/>
            </a:endParaRPr>
          </a:p>
          <a:p>
            <a:pPr algn="l"/>
            <a:r>
              <a:rPr lang="it-IT" dirty="0" smtClean="0">
                <a:latin typeface="Century Schoolbook" panose="02040604050505020304" pitchFamily="18" charset="0"/>
              </a:rPr>
              <a:t>Versate </a:t>
            </a:r>
            <a:r>
              <a:rPr lang="it-IT" dirty="0">
                <a:latin typeface="Century Schoolbook" panose="02040604050505020304" pitchFamily="18" charset="0"/>
              </a:rPr>
              <a:t>il restante impasto in tortiera, distribuitelo con il dorso di un cucchiaio in modo </a:t>
            </a:r>
            <a:r>
              <a:rPr lang="it-IT" dirty="0" smtClean="0">
                <a:latin typeface="Century Schoolbook" panose="02040604050505020304" pitchFamily="18" charset="0"/>
              </a:rPr>
              <a:t>omogeneo</a:t>
            </a:r>
            <a:r>
              <a:rPr lang="it-IT" dirty="0">
                <a:latin typeface="Century Schoolbook" panose="02040604050505020304" pitchFamily="18" charset="0"/>
              </a:rPr>
              <a:t> e completate la torta con le ciliegie avanzate adagiandole sull’impasto come avete fatto in precedenza, con la parte tagliata rivolta verso il basso </a:t>
            </a:r>
            <a:r>
              <a:rPr lang="it-IT" dirty="0" smtClean="0">
                <a:latin typeface="Century Schoolbook" panose="02040604050505020304" pitchFamily="18" charset="0"/>
              </a:rPr>
              <a:t>. </a:t>
            </a:r>
          </a:p>
          <a:p>
            <a:pPr algn="l"/>
            <a:endParaRPr lang="it-IT" dirty="0">
              <a:latin typeface="Century Schoolbook" panose="02040604050505020304" pitchFamily="18" charset="0"/>
            </a:endParaRPr>
          </a:p>
          <a:p>
            <a:pPr algn="l"/>
            <a:endParaRPr lang="it-IT" dirty="0" smtClean="0">
              <a:latin typeface="Century Schoolbook" panose="02040604050505020304" pitchFamily="18" charset="0"/>
            </a:endParaRPr>
          </a:p>
          <a:p>
            <a:pPr algn="l"/>
            <a:r>
              <a:rPr lang="it-IT" dirty="0" smtClean="0">
                <a:latin typeface="Century Schoolbook" panose="02040604050505020304" pitchFamily="18" charset="0"/>
              </a:rPr>
              <a:t>Cuocete </a:t>
            </a:r>
            <a:r>
              <a:rPr lang="it-IT" dirty="0">
                <a:latin typeface="Century Schoolbook" panose="02040604050505020304" pitchFamily="18" charset="0"/>
              </a:rPr>
              <a:t>in forno statico preriscaldato a 200° nel modo seguente: per i primi 30 minuti posizionate la teglia nella parte bassa del forno e per i restanti 25/30 minuti di cottura nel ripiano di mezzo del forno. </a:t>
            </a:r>
            <a:endParaRPr lang="it-IT" dirty="0" smtClean="0">
              <a:latin typeface="Century Schoolbook" panose="02040604050505020304" pitchFamily="18" charset="0"/>
            </a:endParaRPr>
          </a:p>
          <a:p>
            <a:pPr algn="l"/>
            <a:endParaRPr lang="it-IT" dirty="0"/>
          </a:p>
        </p:txBody>
      </p:sp>
      <p:pic>
        <p:nvPicPr>
          <p:cNvPr id="7170" name="Picture 2" descr="Due ragazze che cuociono la torta in forno - Scarica Immagin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764" y="3857253"/>
            <a:ext cx="4488872" cy="300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70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29491" y="304800"/>
            <a:ext cx="11249891" cy="6206836"/>
          </a:xfrm>
        </p:spPr>
        <p:txBody>
          <a:bodyPr>
            <a:normAutofit/>
          </a:bodyPr>
          <a:lstStyle/>
          <a:p>
            <a:pPr algn="l"/>
            <a:r>
              <a:rPr lang="it-IT" sz="5400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E ORA …</a:t>
            </a:r>
          </a:p>
          <a:p>
            <a:endParaRPr lang="it-IT" sz="5400" dirty="0" smtClean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pPr algn="l"/>
            <a:r>
              <a:rPr lang="it-IT" sz="5400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						</a:t>
            </a:r>
          </a:p>
          <a:p>
            <a:pPr algn="l"/>
            <a:r>
              <a:rPr lang="it-IT" sz="5400" dirty="0">
                <a:solidFill>
                  <a:srgbClr val="FF0000"/>
                </a:solidFill>
                <a:latin typeface="Century Schoolbook" panose="02040604050505020304" pitchFamily="18" charset="0"/>
              </a:rPr>
              <a:t>	</a:t>
            </a:r>
            <a:r>
              <a:rPr lang="it-IT" sz="5400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					</a:t>
            </a:r>
            <a:r>
              <a:rPr lang="it-IT" sz="8000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BUONA </a:t>
            </a:r>
          </a:p>
          <a:p>
            <a:pPr algn="l"/>
            <a:r>
              <a:rPr lang="it-IT" sz="8000" dirty="0">
                <a:solidFill>
                  <a:srgbClr val="FF0000"/>
                </a:solidFill>
                <a:latin typeface="Century Schoolbook" panose="02040604050505020304" pitchFamily="18" charset="0"/>
              </a:rPr>
              <a:t>	</a:t>
            </a:r>
            <a:r>
              <a:rPr lang="it-IT" sz="8000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				MERENDA</a:t>
            </a:r>
          </a:p>
          <a:p>
            <a:pPr algn="l"/>
            <a:endParaRPr lang="it-IT" sz="5400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8194" name="Picture 2" descr="Ricetta Torta di ciliegie - La Ricetta di GialloZaffera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23"/>
          <a:stretch/>
        </p:blipFill>
        <p:spPr bwMode="auto">
          <a:xfrm>
            <a:off x="720436" y="2009466"/>
            <a:ext cx="4350328" cy="3286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3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117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Schoolbook</vt:lpstr>
      <vt:lpstr>Comic Sans MS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martina spezia</dc:creator>
  <cp:lastModifiedBy>martina spezia</cp:lastModifiedBy>
  <cp:revision>10</cp:revision>
  <dcterms:created xsi:type="dcterms:W3CDTF">2020-05-22T09:38:15Z</dcterms:created>
  <dcterms:modified xsi:type="dcterms:W3CDTF">2020-05-22T12:09:33Z</dcterms:modified>
</cp:coreProperties>
</file>